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6" r:id="rId9"/>
    <p:sldId id="26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2" r:id="rId22"/>
    <p:sldId id="289" r:id="rId23"/>
    <p:sldId id="269" r:id="rId24"/>
    <p:sldId id="270" r:id="rId25"/>
    <p:sldId id="271" r:id="rId26"/>
    <p:sldId id="290" r:id="rId27"/>
    <p:sldId id="268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300" r:id="rId36"/>
    <p:sldId id="304" r:id="rId37"/>
    <p:sldId id="308" r:id="rId38"/>
    <p:sldId id="307" r:id="rId39"/>
    <p:sldId id="305" r:id="rId40"/>
    <p:sldId id="306" r:id="rId41"/>
    <p:sldId id="309" r:id="rId42"/>
    <p:sldId id="312" r:id="rId43"/>
    <p:sldId id="310" r:id="rId44"/>
    <p:sldId id="311" r:id="rId45"/>
    <p:sldId id="263" r:id="rId46"/>
    <p:sldId id="299" r:id="rId47"/>
    <p:sldId id="26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901"/>
    <a:srgbClr val="580000"/>
    <a:srgbClr val="001002"/>
    <a:srgbClr val="024C0E"/>
    <a:srgbClr val="046B1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5988" autoAdjust="0"/>
  </p:normalViewPr>
  <p:slideViewPr>
    <p:cSldViewPr snapToObjects="1">
      <p:cViewPr>
        <p:scale>
          <a:sx n="80" d="100"/>
          <a:sy n="80" d="100"/>
        </p:scale>
        <p:origin x="-100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printerSettings" Target="printerSettings/printerSettings1.bin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viewProps" Target="viewProps.xml"/><Relationship Id="rId54" Type="http://schemas.openxmlformats.org/officeDocument/2006/relationships/tableStyles" Target="tableStyle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1A79F-5DEC-AB42-B319-19DAF3BE96DB}" type="datetimeFigureOut">
              <a:rPr lang="en-US" smtClean="0"/>
              <a:pPr/>
              <a:t>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C138-0A02-CA41-B215-73447DCE9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first and</a:t>
            </a:r>
            <a:r>
              <a:rPr lang="en-US" baseline="0" dirty="0" smtClean="0"/>
              <a:t> then hypothesis – should be it inhibits it by blah blah active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 1 – identify </a:t>
            </a:r>
            <a:r>
              <a:rPr lang="en-US" dirty="0" err="1" smtClean="0"/>
              <a:t>cmpd</a:t>
            </a:r>
            <a:r>
              <a:rPr lang="en-US" baseline="0" dirty="0" smtClean="0"/>
              <a:t> that binds CDK4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8C138-0A02-CA41-B215-73447DCE98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hyperlink" Target="http://pfam.sanger.ac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hyperlink" Target="http://info.criver.com/flex_content_area/images/nude_mouse-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hyperlink" Target="http://info.criver.com/flex_content_area/images/nude_mouse-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hyperlink" Target="http://info.criver.com/flex_content_area/images/nude_mouse-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Relationship Id="rId5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hyperlink" Target="http://info.criver.com/flex_content_area/images/nude_mouse-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Relationship Id="rId5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hyperlink" Target="http://www.ncbi.nlm.nih.gov/pubmed/16822996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hyperlink" Target="http://smart.embl-heidelberg.de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hyperlink" Target="http://pfam.sanger.ac.u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63775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Malignant Melanoma</a:t>
            </a:r>
            <a:br>
              <a:rPr lang="en-US" sz="5400" b="1" dirty="0" smtClean="0">
                <a:solidFill>
                  <a:srgbClr val="000000"/>
                </a:solidFill>
              </a:rPr>
            </a:br>
            <a:r>
              <a:rPr lang="en-US" sz="5400" b="1" dirty="0" smtClean="0">
                <a:solidFill>
                  <a:srgbClr val="000000"/>
                </a:solidFill>
              </a:rPr>
              <a:t> and CDKN2A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Kate Coffin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3246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http://www.liuding.com/blog/uploaded_images/fig8-794407.jpg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Human CDKN2A Interaction Network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um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382195"/>
            <a:ext cx="5943600" cy="4942405"/>
          </a:xfrm>
        </p:spPr>
      </p:pic>
      <p:sp>
        <p:nvSpPr>
          <p:cNvPr id="8" name="Frame 7"/>
          <p:cNvSpPr/>
          <p:nvPr/>
        </p:nvSpPr>
        <p:spPr>
          <a:xfrm>
            <a:off x="3962400" y="2743200"/>
            <a:ext cx="1828800" cy="1219200"/>
          </a:xfrm>
          <a:prstGeom prst="frame">
            <a:avLst/>
          </a:prstGeom>
          <a:solidFill>
            <a:srgbClr val="0000FF"/>
          </a:solidFill>
          <a:ln w="9525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7299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http://string-</a:t>
            </a:r>
            <a:r>
              <a:rPr lang="en-US" sz="1200" dirty="0" err="1" smtClean="0"/>
              <a:t>db.org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Human CDKN2A Interaction Network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um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382195"/>
            <a:ext cx="5943600" cy="4942405"/>
          </a:xfrm>
        </p:spPr>
      </p:pic>
      <p:sp>
        <p:nvSpPr>
          <p:cNvPr id="8" name="Frame 7"/>
          <p:cNvSpPr/>
          <p:nvPr/>
        </p:nvSpPr>
        <p:spPr>
          <a:xfrm>
            <a:off x="3962400" y="2743200"/>
            <a:ext cx="1828800" cy="1219200"/>
          </a:xfrm>
          <a:prstGeom prst="frame">
            <a:avLst/>
          </a:prstGeom>
          <a:solidFill>
            <a:srgbClr val="0000FF"/>
          </a:solidFill>
          <a:ln w="9525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7299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http://string-</a:t>
            </a:r>
            <a:r>
              <a:rPr lang="en-US" sz="1200" dirty="0" err="1" smtClean="0"/>
              <a:t>db.org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6" name="Frame 5"/>
          <p:cNvSpPr/>
          <p:nvPr/>
        </p:nvSpPr>
        <p:spPr>
          <a:xfrm>
            <a:off x="4419600" y="1305995"/>
            <a:ext cx="1676400" cy="11324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Human CDK4 Interaction Network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um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3448" y="1382195"/>
            <a:ext cx="5517104" cy="4942405"/>
          </a:xfrm>
        </p:spPr>
      </p:pic>
      <p:sp>
        <p:nvSpPr>
          <p:cNvPr id="8" name="Frame 7"/>
          <p:cNvSpPr/>
          <p:nvPr/>
        </p:nvSpPr>
        <p:spPr>
          <a:xfrm>
            <a:off x="1813448" y="2743200"/>
            <a:ext cx="1828800" cy="1219200"/>
          </a:xfrm>
          <a:prstGeom prst="frame">
            <a:avLst/>
          </a:prstGeom>
          <a:solidFill>
            <a:srgbClr val="0000FF"/>
          </a:solidFill>
          <a:ln w="9525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37299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http://string-</a:t>
            </a:r>
            <a:r>
              <a:rPr lang="en-US" sz="1200" dirty="0" err="1" smtClean="0"/>
              <a:t>db.org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6" name="Frame 5"/>
          <p:cNvSpPr/>
          <p:nvPr/>
        </p:nvSpPr>
        <p:spPr>
          <a:xfrm>
            <a:off x="3810000" y="3581400"/>
            <a:ext cx="1905000" cy="11324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CDK4 Domains – Protein </a:t>
            </a:r>
            <a:r>
              <a:rPr lang="en-US" b="1" dirty="0" err="1" smtClean="0">
                <a:solidFill>
                  <a:srgbClr val="FF6600"/>
                </a:solidFill>
              </a:rPr>
              <a:t>Kinase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Pfam CDK4 Dom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851" y="1676400"/>
            <a:ext cx="4686298" cy="1828800"/>
          </a:xfrm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86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A452A"/>
                </a:solidFill>
                <a:hlinkClick r:id="rId3"/>
              </a:rPr>
              <a:t>http://pfam.sanger.ac.uk/</a:t>
            </a:r>
            <a:endParaRPr lang="en-US" sz="1200" dirty="0" smtClean="0">
              <a:solidFill>
                <a:srgbClr val="4A452A"/>
              </a:solidFill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28851" y="3505200"/>
            <a:ext cx="468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</a:rPr>
              <a:t>Pfam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4800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Conserved from E. coli to humans</a:t>
            </a:r>
          </a:p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Catalytic component of Serine/</a:t>
            </a:r>
            <a:r>
              <a:rPr lang="en-US" sz="2800" dirty="0" err="1" smtClean="0">
                <a:solidFill>
                  <a:srgbClr val="4A452A"/>
                </a:solidFill>
              </a:rPr>
              <a:t>Threonine</a:t>
            </a:r>
            <a:r>
              <a:rPr lang="en-US" sz="2800" dirty="0" smtClean="0">
                <a:solidFill>
                  <a:srgbClr val="4A452A"/>
                </a:solidFill>
              </a:rPr>
              <a:t> </a:t>
            </a:r>
            <a:r>
              <a:rPr lang="en-US" sz="2800" dirty="0" err="1" smtClean="0">
                <a:solidFill>
                  <a:srgbClr val="4A452A"/>
                </a:solidFill>
              </a:rPr>
              <a:t>kinases</a:t>
            </a:r>
            <a:endParaRPr lang="en-US" sz="2800" dirty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CDK4 Gene Ontology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Biological Processes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regulation of cell cycle			- regulation of cell proliferation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signal transduction	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Cellular Components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</a:t>
            </a:r>
            <a:r>
              <a:rPr lang="en-US" sz="2600" dirty="0" err="1" smtClean="0">
                <a:solidFill>
                  <a:schemeClr val="bg1"/>
                </a:solidFill>
              </a:rPr>
              <a:t>cyclin</a:t>
            </a:r>
            <a:r>
              <a:rPr lang="en-US" sz="2600" dirty="0" smtClean="0">
                <a:solidFill>
                  <a:schemeClr val="bg1"/>
                </a:solidFill>
              </a:rPr>
              <a:t>-dependent protein </a:t>
            </a:r>
            <a:r>
              <a:rPr lang="en-US" sz="2600" dirty="0" err="1" smtClean="0">
                <a:solidFill>
                  <a:schemeClr val="bg1"/>
                </a:solidFill>
              </a:rPr>
              <a:t>kinase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holoenzyme</a:t>
            </a:r>
            <a:r>
              <a:rPr lang="en-US" sz="2600" dirty="0" smtClean="0">
                <a:solidFill>
                  <a:schemeClr val="bg1"/>
                </a:solidFill>
              </a:rPr>
              <a:t> complex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transcription factor complex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Molecular Functions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-</a:t>
            </a:r>
            <a:r>
              <a:rPr lang="en-US" sz="2600" b="1" dirty="0" smtClean="0">
                <a:solidFill>
                  <a:srgbClr val="FF6600"/>
                </a:solidFill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</a:rPr>
              <a:t>cyclin</a:t>
            </a:r>
            <a:r>
              <a:rPr lang="en-US" sz="2600" dirty="0" smtClean="0">
                <a:solidFill>
                  <a:srgbClr val="FFFFFF"/>
                </a:solidFill>
              </a:rPr>
              <a:t>-dependent protein </a:t>
            </a:r>
            <a:r>
              <a:rPr lang="en-US" sz="2600" dirty="0" err="1" smtClean="0">
                <a:solidFill>
                  <a:srgbClr val="FFFFFF"/>
                </a:solidFill>
              </a:rPr>
              <a:t>kinase</a:t>
            </a:r>
            <a:r>
              <a:rPr lang="en-US" sz="2600" dirty="0" smtClean="0">
                <a:solidFill>
                  <a:srgbClr val="FFFFFF"/>
                </a:solidFill>
              </a:rPr>
              <a:t> activity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FF"/>
                </a:solidFill>
              </a:rPr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- ATP binding</a:t>
            </a:r>
            <a:endParaRPr lang="en-US" sz="26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524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FF"/>
                </a:solidFill>
              </a:rPr>
              <a:t>http://amigo.geneontology.org/cgi-bin/amigo/go.cgi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3808412"/>
            <a:ext cx="838200" cy="1588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134380" y="3809206"/>
            <a:ext cx="589240" cy="158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3808412"/>
            <a:ext cx="838200" cy="1588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134380" y="3809206"/>
            <a:ext cx="589240" cy="158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6276201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http://chungkitblog.files.wordpress.com/2012/01/ellen-family-visual-medium.jpg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8" descr="ell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41" y="2275681"/>
            <a:ext cx="2866207" cy="3065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541" y="5341143"/>
            <a:ext cx="286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Regulated Growth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762809">
            <a:off x="152400" y="1905000"/>
            <a:ext cx="1295400" cy="1219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3657600"/>
            <a:ext cx="9144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457200" y="3124200"/>
            <a:ext cx="1447800" cy="132020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762809">
            <a:off x="152400" y="1905000"/>
            <a:ext cx="1295400" cy="1219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3657600"/>
            <a:ext cx="9144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elano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37" y="2743200"/>
            <a:ext cx="2685063" cy="1868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6248400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http://upload.wikimedia.org/wikipedia/commons/thumb/6/6c/Melanoma.jpg/250px-Melanoma.jpg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0337" y="4612004"/>
            <a:ext cx="268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Unregulated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Growth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533400" y="3160396"/>
            <a:ext cx="1371600" cy="12592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762809">
            <a:off x="152400" y="1905000"/>
            <a:ext cx="1295400" cy="1219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3657600"/>
            <a:ext cx="9144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33400" y="3160396"/>
            <a:ext cx="1371600" cy="12592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85707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?</a:t>
            </a:r>
            <a:endParaRPr lang="en-US" sz="7200" b="1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382691" y="2476103"/>
            <a:ext cx="837406" cy="1588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2895600"/>
            <a:ext cx="990600" cy="1588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Melanoma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4114800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Genetics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Environment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Skin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cancer of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melanocytes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Pre-existing nevus or new nevus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Different areas of skin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ABCDE assessment system of skin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 descr="ABCs_Melano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838201"/>
            <a:ext cx="3429000" cy="5411130"/>
          </a:xfrm>
        </p:spPr>
      </p:pic>
      <p:sp>
        <p:nvSpPr>
          <p:cNvPr id="7" name="TextBox 6"/>
          <p:cNvSpPr txBox="1"/>
          <p:nvPr/>
        </p:nvSpPr>
        <p:spPr>
          <a:xfrm>
            <a:off x="304800" y="6352401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4A452A"/>
                </a:solidFill>
              </a:rPr>
              <a:t>http://www.aad.org/skin-conditions/dermatology-a-to-z/melanoma/signs-symptoms/melanoma-signs-and-symptoms</a:t>
            </a:r>
            <a:endParaRPr lang="en-US" sz="1200" dirty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Model of CDKN2A and CDK4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352800"/>
            <a:ext cx="2209800" cy="83820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0" y="3352800"/>
            <a:ext cx="2209800" cy="8382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CDK4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15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CDKN2A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762809">
            <a:off x="152400" y="1905000"/>
            <a:ext cx="1295400" cy="1219200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3657600"/>
            <a:ext cx="914400" cy="228600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33400" y="3160396"/>
            <a:ext cx="1371600" cy="125920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3400" y="857071"/>
            <a:ext cx="99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2"/>
                </a:solidFill>
              </a:rPr>
              <a:t>?</a:t>
            </a:r>
            <a:endParaRPr lang="en-US" sz="7200" b="1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382691" y="2476103"/>
            <a:ext cx="837406" cy="1588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2895600"/>
            <a:ext cx="990600" cy="1588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62762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http://chungkitblog.files.wordpress.com/2012/01/ellen-family-visual-medium.jpg</a:t>
            </a:r>
          </a:p>
          <a:p>
            <a:endParaRPr lang="en-US" sz="1200" dirty="0"/>
          </a:p>
        </p:txBody>
      </p:sp>
      <p:pic>
        <p:nvPicPr>
          <p:cNvPr id="15" name="Picture 14" descr="ell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41" y="2275681"/>
            <a:ext cx="2866207" cy="30654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76541" y="5341143"/>
            <a:ext cx="2866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EECE1"/>
                </a:solidFill>
              </a:rPr>
              <a:t>Regulated Growth</a:t>
            </a:r>
            <a:endParaRPr lang="en-US" sz="2800" dirty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Question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209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Can I find a compound that mimics </a:t>
            </a:r>
          </a:p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CDKN2A by inhibiting CDK4?</a:t>
            </a:r>
            <a:endParaRPr lang="en-US" dirty="0">
              <a:solidFill>
                <a:srgbClr val="EEEC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Question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524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Can I find a compound that mimics </a:t>
            </a:r>
          </a:p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CDKN2A by inhibiting CDK4?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369" y="2438400"/>
            <a:ext cx="278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Hypothesis</a:t>
            </a:r>
            <a:endParaRPr lang="en-US" sz="44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If a compound were known to interact with and inhibit CDK4, it could be used as a drug for melanoma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Identify Compound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pubche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411" y="1752601"/>
            <a:ext cx="8107179" cy="3352800"/>
          </a:xfrm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pubchem.ncbi.nlm.nih.gov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Results  – Identify Compound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chemica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3688" y="2057400"/>
            <a:ext cx="6096624" cy="32105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17638"/>
            <a:ext cx="9144000" cy="1103771"/>
          </a:xfrm>
        </p:spPr>
        <p:txBody>
          <a:bodyPr/>
          <a:lstStyle/>
          <a:p>
            <a:pPr algn="ctr">
              <a:buNone/>
            </a:pPr>
            <a:r>
              <a:rPr dirty="0" smtClean="0">
                <a:solidFill>
                  <a:srgbClr val="4A452A"/>
                </a:solidFill>
              </a:rPr>
              <a:t>2-Methyl-5-[(4-methylphenyl)amino]benzothiazole-4,7-dione</a:t>
            </a:r>
            <a:endParaRPr lang="en-US" dirty="0" smtClean="0">
              <a:solidFill>
                <a:srgbClr val="4A452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2484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pubchem.ncbi.nlm.nih.gov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44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Cdk4 Inhibitor III</a:t>
            </a:r>
          </a:p>
          <a:p>
            <a:pPr algn="ctr"/>
            <a:endParaRPr lang="en-US" sz="2800" dirty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Results – Identify Compound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chemica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510" y="1417638"/>
            <a:ext cx="8806980" cy="4221162"/>
          </a:xfrm>
        </p:spPr>
      </p:pic>
      <p:sp>
        <p:nvSpPr>
          <p:cNvPr id="6" name="TextBox 5"/>
          <p:cNvSpPr txBox="1"/>
          <p:nvPr/>
        </p:nvSpPr>
        <p:spPr>
          <a:xfrm>
            <a:off x="228600" y="62484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A452A"/>
                </a:solidFill>
              </a:rPr>
              <a:t>http://</a:t>
            </a:r>
            <a:r>
              <a:rPr lang="en-US" sz="1200" dirty="0" err="1" smtClean="0">
                <a:solidFill>
                  <a:srgbClr val="4A452A"/>
                </a:solidFill>
              </a:rPr>
              <a:t>pubchem.ncbi.nlm.nih.gov</a:t>
            </a:r>
            <a:r>
              <a:rPr lang="en-US" sz="1200" dirty="0" smtClean="0">
                <a:solidFill>
                  <a:srgbClr val="4A452A"/>
                </a:solidFill>
              </a:rPr>
              <a:t>/</a:t>
            </a:r>
          </a:p>
          <a:p>
            <a:endParaRPr lang="en-US" sz="1200" dirty="0">
              <a:solidFill>
                <a:srgbClr val="4A45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Question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524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Can I find a compound that mimics </a:t>
            </a:r>
          </a:p>
          <a:p>
            <a:pPr algn="ctr">
              <a:buNone/>
            </a:pPr>
            <a:r>
              <a:rPr lang="en-US" dirty="0" smtClean="0">
                <a:solidFill>
                  <a:srgbClr val="EEECE1"/>
                </a:solidFill>
              </a:rPr>
              <a:t>CDKN2A by inhibiting CDK4?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9369" y="2438400"/>
            <a:ext cx="2785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F7F7F"/>
                </a:solidFill>
              </a:rPr>
              <a:t>Hypothesis</a:t>
            </a:r>
            <a:endParaRPr lang="en-US" sz="4400" b="1" dirty="0">
              <a:solidFill>
                <a:srgbClr val="7F7F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14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If a compound were known to interact with and inhibit CDK4, it could be used as a drug for melanoma</a:t>
            </a:r>
          </a:p>
          <a:p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196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Hypothesis</a:t>
            </a:r>
            <a:endParaRPr lang="en-US" sz="3200" dirty="0" smtClean="0"/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If Cdk4 were inhibited by Cdk4 Inhibitor III in a Cdkn2a CKO mouse, the tumor cells would not proliferate and metastasize</a:t>
            </a:r>
          </a:p>
          <a:p>
            <a:pPr algn="ctr"/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Why choose a mouse?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038600" cy="2971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Skin and vascular systems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Previous cancer model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Cdkn2a – Cdk4 interaction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 descr="Lab_mouse_mg_32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4100" y="1828800"/>
            <a:ext cx="3302000" cy="3302000"/>
          </a:xfrm>
        </p:spPr>
      </p:pic>
      <p:sp>
        <p:nvSpPr>
          <p:cNvPr id="6" name="TextBox 5"/>
          <p:cNvSpPr txBox="1"/>
          <p:nvPr/>
        </p:nvSpPr>
        <p:spPr>
          <a:xfrm>
            <a:off x="76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http://info.criver.com/flex_content_area/images/nude_mouse-2.jpg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Why choose a mouse?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038600" cy="2971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Skin and vascular systems</a:t>
            </a:r>
          </a:p>
          <a:p>
            <a:pPr>
              <a:buNone/>
            </a:pP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Previous cancer model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Cdkn2a – Cdk4 interaction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Content Placeholder 4" descr="Lab_mouse_mg_32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61763" y="2286000"/>
            <a:ext cx="4297682" cy="2286000"/>
          </a:xfrm>
        </p:spPr>
      </p:pic>
      <p:sp>
        <p:nvSpPr>
          <p:cNvPr id="6" name="TextBox 5"/>
          <p:cNvSpPr txBox="1"/>
          <p:nvPr/>
        </p:nvSpPr>
        <p:spPr>
          <a:xfrm>
            <a:off x="76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https://www.aalaslearninglibrary.org/fileupload_content/Course245/14_Nude_tumor.jpg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ab_mouse_mg_321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71800" y="828138"/>
            <a:ext cx="6169732" cy="5572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Why choose a mouse?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038600" cy="2971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Skin and vascular systems</a:t>
            </a:r>
          </a:p>
          <a:p>
            <a:pPr>
              <a:buNone/>
            </a:pP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Previous cancer model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4A452A"/>
                </a:solidFill>
              </a:rPr>
              <a:t>Cdkn2a – Cdk4 interaction</a:t>
            </a:r>
          </a:p>
          <a:p>
            <a:pPr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http://string-</a:t>
            </a:r>
            <a:r>
              <a:rPr lang="en-US" sz="1200" dirty="0" err="1" smtClean="0"/>
              <a:t>db.org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sp>
        <p:nvSpPr>
          <p:cNvPr id="7" name="Frame 6"/>
          <p:cNvSpPr/>
          <p:nvPr/>
        </p:nvSpPr>
        <p:spPr>
          <a:xfrm>
            <a:off x="6096000" y="3581400"/>
            <a:ext cx="1295400" cy="113240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953000" y="2819400"/>
            <a:ext cx="1600200" cy="990600"/>
          </a:xfrm>
          <a:prstGeom prst="frame">
            <a:avLst/>
          </a:prstGeom>
          <a:solidFill>
            <a:srgbClr val="0000FF"/>
          </a:solidFill>
          <a:ln w="9525" cap="flat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Dangers of Melanoma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581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4A452A"/>
                </a:solidFill>
              </a:rPr>
              <a:t>Leading cause of death due to skin disease</a:t>
            </a:r>
          </a:p>
          <a:p>
            <a:pPr>
              <a:buNone/>
            </a:pPr>
            <a:endParaRPr lang="en-US" dirty="0" smtClean="0">
              <a:solidFill>
                <a:srgbClr val="4A452A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4A452A"/>
                </a:solidFill>
              </a:rPr>
              <a:t>2012 estimates in US</a:t>
            </a:r>
          </a:p>
          <a:p>
            <a:pPr>
              <a:buNone/>
            </a:pPr>
            <a:r>
              <a:rPr lang="en-US" dirty="0" smtClean="0">
                <a:solidFill>
                  <a:srgbClr val="4A452A"/>
                </a:solidFill>
              </a:rPr>
              <a:t>	76,250 new cases</a:t>
            </a:r>
          </a:p>
          <a:p>
            <a:pPr>
              <a:buNone/>
            </a:pPr>
            <a:r>
              <a:rPr lang="en-US" dirty="0" smtClean="0">
                <a:solidFill>
                  <a:srgbClr val="4A452A"/>
                </a:solidFill>
              </a:rPr>
              <a:t>	9,180 deaths </a:t>
            </a:r>
            <a:endParaRPr lang="en-US" dirty="0">
              <a:solidFill>
                <a:srgbClr val="4A452A"/>
              </a:solidFill>
            </a:endParaRPr>
          </a:p>
        </p:txBody>
      </p:sp>
      <p:pic>
        <p:nvPicPr>
          <p:cNvPr id="6" name="Content Placeholder 5" descr="US Melanoma Incidenc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5200" y="1179120"/>
            <a:ext cx="5573785" cy="3850080"/>
          </a:xfrm>
        </p:spPr>
      </p:pic>
      <p:sp>
        <p:nvSpPr>
          <p:cNvPr id="5" name="TextBox 4"/>
          <p:cNvSpPr txBox="1"/>
          <p:nvPr/>
        </p:nvSpPr>
        <p:spPr>
          <a:xfrm>
            <a:off x="76200" y="6158791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A452A"/>
                </a:solidFill>
              </a:rPr>
              <a:t>National Cancer Institute</a:t>
            </a:r>
          </a:p>
          <a:p>
            <a:r>
              <a:rPr lang="en-US" sz="1200" dirty="0" smtClean="0">
                <a:solidFill>
                  <a:srgbClr val="4A452A"/>
                </a:solidFill>
              </a:rPr>
              <a:t> http://</a:t>
            </a:r>
            <a:r>
              <a:rPr lang="en-US" sz="1200" dirty="0" err="1" smtClean="0">
                <a:solidFill>
                  <a:srgbClr val="4A452A"/>
                </a:solidFill>
              </a:rPr>
              <a:t>www.cancer.gov/cancertopics/types/melanoma</a:t>
            </a:r>
            <a:endParaRPr lang="en-US" sz="1200" dirty="0" smtClean="0">
              <a:solidFill>
                <a:srgbClr val="4A452A"/>
              </a:solidFill>
            </a:endParaRPr>
          </a:p>
          <a:p>
            <a:r>
              <a:rPr lang="en-US" sz="1200" dirty="0" err="1" smtClean="0">
                <a:solidFill>
                  <a:srgbClr val="4A452A"/>
                </a:solidFill>
              </a:rPr>
              <a:t>http://www.cancer.gov/aboutnci/servingpeople/cancer-statistics/snapshots</a:t>
            </a:r>
            <a:endParaRPr lang="en-US" sz="1200" dirty="0">
              <a:solidFill>
                <a:srgbClr val="4A452A"/>
              </a:solidFill>
            </a:endParaRPr>
          </a:p>
        </p:txBody>
      </p:sp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953000"/>
            <a:ext cx="5573785" cy="120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Treatment Groups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nude mou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219200"/>
            <a:ext cx="1905000" cy="1905000"/>
          </a:xfrm>
        </p:spPr>
      </p:pic>
      <p:sp>
        <p:nvSpPr>
          <p:cNvPr id="9" name="TextBox 8"/>
          <p:cNvSpPr txBox="1"/>
          <p:nvPr/>
        </p:nvSpPr>
        <p:spPr>
          <a:xfrm>
            <a:off x="2438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Cdkn2a +/+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http://info.criver.com/flex_content_area/images/nude_mouse-2.jpg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http://www.miketiffee.com/uploaded_images/chemoIV-739375.jpg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Treatment Groups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nude mou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219200"/>
            <a:ext cx="1905000" cy="1905000"/>
          </a:xfrm>
        </p:spPr>
      </p:pic>
      <p:pic>
        <p:nvPicPr>
          <p:cNvPr id="6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219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Cdkn2a +/+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300" y="1219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http://info.criver.com/flex_content_area/images/nude_mouse-2.jpg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http://www.miketiffee.com/uploaded_images/chemoIV-739375.jpg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Treatment Groups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nude mou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219200"/>
            <a:ext cx="1905000" cy="1905000"/>
          </a:xfrm>
        </p:spPr>
      </p:pic>
      <p:pic>
        <p:nvPicPr>
          <p:cNvPr id="6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219200"/>
            <a:ext cx="1905000" cy="1905000"/>
          </a:xfrm>
          <a:prstGeom prst="rect">
            <a:avLst/>
          </a:prstGeom>
        </p:spPr>
      </p:pic>
      <p:pic>
        <p:nvPicPr>
          <p:cNvPr id="7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Cdkn2a +/+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300" y="1219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+/+</a:t>
            </a:r>
          </a:p>
          <a:p>
            <a:r>
              <a:rPr lang="en-US" dirty="0" smtClean="0">
                <a:solidFill>
                  <a:srgbClr val="4A452A"/>
                </a:solidFill>
              </a:rPr>
              <a:t>&amp; Cdk4 Inhibitor III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http://info.criver.com/flex_content_area/images/nude_mouse-2.jpg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http://www.miketiffee.com/uploaded_images/chemoIV-739375.jpg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13" descr="che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82" y="4572000"/>
            <a:ext cx="1862218" cy="1396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886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Treatment Groups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nude mou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219200"/>
            <a:ext cx="1905000" cy="1905000"/>
          </a:xfrm>
        </p:spPr>
      </p:pic>
      <p:pic>
        <p:nvPicPr>
          <p:cNvPr id="6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219200"/>
            <a:ext cx="1905000" cy="1905000"/>
          </a:xfrm>
          <a:prstGeom prst="rect">
            <a:avLst/>
          </a:prstGeom>
        </p:spPr>
      </p:pic>
      <p:pic>
        <p:nvPicPr>
          <p:cNvPr id="7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1905000" cy="1905000"/>
          </a:xfrm>
          <a:prstGeom prst="rect">
            <a:avLst/>
          </a:prstGeom>
        </p:spPr>
      </p:pic>
      <p:pic>
        <p:nvPicPr>
          <p:cNvPr id="8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3886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Cdkn2a +/+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300" y="1219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+/+</a:t>
            </a:r>
          </a:p>
          <a:p>
            <a:r>
              <a:rPr lang="en-US" dirty="0" smtClean="0">
                <a:solidFill>
                  <a:srgbClr val="4A452A"/>
                </a:solidFill>
              </a:rPr>
              <a:t>&amp; Cdk4 Inhibitor III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300" y="38862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</a:p>
          <a:p>
            <a:r>
              <a:rPr lang="en-US" dirty="0" smtClean="0">
                <a:solidFill>
                  <a:srgbClr val="4A452A"/>
                </a:solidFill>
              </a:rPr>
              <a:t>&amp; Cdk4 Inhibitor III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http://info.criver.com/flex_content_area/images/nude_mouse-2.jpg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http://www.miketiffee.com/uploaded_images/chemoIV-739375.jpg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13" descr="che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182" y="4572000"/>
            <a:ext cx="1862218" cy="1396663"/>
          </a:xfrm>
          <a:prstGeom prst="rect">
            <a:avLst/>
          </a:prstGeom>
        </p:spPr>
      </p:pic>
      <p:pic>
        <p:nvPicPr>
          <p:cNvPr id="15" name="Picture 14" descr="chem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572000"/>
            <a:ext cx="1862218" cy="1396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300" y="3886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3886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126536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Experiment – Graft Human Melanoma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nude mous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665051"/>
            <a:ext cx="1905000" cy="1013297"/>
          </a:xfrm>
        </p:spPr>
      </p:pic>
      <p:pic>
        <p:nvPicPr>
          <p:cNvPr id="6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1665051"/>
            <a:ext cx="1905000" cy="1013297"/>
          </a:xfrm>
          <a:prstGeom prst="rect">
            <a:avLst/>
          </a:prstGeom>
        </p:spPr>
      </p:pic>
      <p:pic>
        <p:nvPicPr>
          <p:cNvPr id="7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32051"/>
            <a:ext cx="1905000" cy="1013297"/>
          </a:xfrm>
          <a:prstGeom prst="rect">
            <a:avLst/>
          </a:prstGeom>
        </p:spPr>
      </p:pic>
      <p:pic>
        <p:nvPicPr>
          <p:cNvPr id="8" name="Content Placeholder 4" descr="nude mou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4332051"/>
            <a:ext cx="1905000" cy="1013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121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Cdkn2a +/+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300" y="12192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886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+/+</a:t>
            </a:r>
          </a:p>
          <a:p>
            <a:r>
              <a:rPr lang="en-US" dirty="0" smtClean="0">
                <a:solidFill>
                  <a:srgbClr val="4A452A"/>
                </a:solidFill>
              </a:rPr>
              <a:t>&amp; Cdk4 Inhibitor III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300" y="38862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452A"/>
                </a:solidFill>
              </a:rPr>
              <a:t>Cdkn2a -/- (CKO)</a:t>
            </a:r>
          </a:p>
          <a:p>
            <a:r>
              <a:rPr lang="en-US" dirty="0" smtClean="0">
                <a:solidFill>
                  <a:srgbClr val="4A452A"/>
                </a:solidFill>
              </a:rPr>
              <a:t>&amp; Cdk4 Inhibitor III</a:t>
            </a:r>
            <a:endParaRPr lang="en-US" dirty="0">
              <a:solidFill>
                <a:srgbClr val="4A452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https://www.aalaslearninglibrary.org/fileupload_content/Course245/14_Nude_tumor.jpg</a:t>
            </a: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http://www.miketiffee.com/uploaded_images/chemoIV-739375.jpg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13" descr="chem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82" y="4572000"/>
            <a:ext cx="1862218" cy="1396663"/>
          </a:xfrm>
          <a:prstGeom prst="rect">
            <a:avLst/>
          </a:prstGeom>
        </p:spPr>
      </p:pic>
      <p:pic>
        <p:nvPicPr>
          <p:cNvPr id="15" name="Picture 14" descr="chem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572000"/>
            <a:ext cx="1862218" cy="1396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2096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69901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6300" y="4699017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2096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Data Collection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5720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Microarray analysis of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Cdkn2a and Cdk4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expression in cells of mice 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600px-DNA_microarra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8" y="1493838"/>
            <a:ext cx="4525962" cy="452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126163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https://</a:t>
            </a:r>
            <a:r>
              <a:rPr lang="en-US" sz="1200" dirty="0" err="1" smtClean="0">
                <a:solidFill>
                  <a:schemeClr val="bg1"/>
                </a:solidFill>
              </a:rPr>
              <a:t>commons.wikimedia.org/wiki/File:DNA_microarray.svg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Microarray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52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9552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	Left Well: Cdkn2a				   Right Well: Cdk4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Microarray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52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43000" y="21336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9552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	Left Well: Cdkn2a				   Right Well: Cdk4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Microarray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52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43000" y="21336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5000" y="2133600"/>
            <a:ext cx="838200" cy="838200"/>
          </a:xfrm>
          <a:prstGeom prst="ellipse">
            <a:avLst/>
          </a:prstGeom>
          <a:solidFill>
            <a:srgbClr val="00090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9552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	Left Well: Cdkn2a				   Right Well: Cdk4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Microarray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52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43000" y="21336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43000" y="46482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6000" y="4648200"/>
            <a:ext cx="838200" cy="838200"/>
          </a:xfrm>
          <a:prstGeom prst="ellipse">
            <a:avLst/>
          </a:prstGeom>
          <a:solidFill>
            <a:srgbClr val="58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9552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	Left Well: Cdkn2a				   Right Well: Cdk4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5000" y="2133600"/>
            <a:ext cx="838200" cy="838200"/>
          </a:xfrm>
          <a:prstGeom prst="ellipse">
            <a:avLst/>
          </a:prstGeom>
          <a:solidFill>
            <a:srgbClr val="00090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Metastasis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Spreading to other areas of skin and other tissues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14% 5 year survival rate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etastatic melanoma - histolog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1905000"/>
            <a:ext cx="4491317" cy="3429000"/>
          </a:xfrm>
        </p:spPr>
      </p:pic>
      <p:sp>
        <p:nvSpPr>
          <p:cNvPr id="5" name="TextBox 4"/>
          <p:cNvSpPr txBox="1"/>
          <p:nvPr/>
        </p:nvSpPr>
        <p:spPr>
          <a:xfrm>
            <a:off x="152400" y="6428601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 smtClean="0">
                <a:solidFill>
                  <a:schemeClr val="bg1"/>
                </a:solidFill>
              </a:rPr>
              <a:t>Miller, A et al. (2006). Melanoma. The New England Journal of Medicine. 355(1), 51-65. </a:t>
            </a:r>
            <a:r>
              <a:rPr sz="1200" dirty="0" smtClean="0">
                <a:solidFill>
                  <a:schemeClr val="bg1"/>
                </a:solidFill>
                <a:hlinkClick r:id="rId3"/>
              </a:rPr>
              <a:t>PMID:16822996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Microarray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352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43000" y="21336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934200" y="2133600"/>
            <a:ext cx="8382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43000" y="4648200"/>
            <a:ext cx="838200" cy="8382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6000" y="4648200"/>
            <a:ext cx="838200" cy="838200"/>
          </a:xfrm>
          <a:prstGeom prst="ellipse">
            <a:avLst/>
          </a:prstGeom>
          <a:solidFill>
            <a:srgbClr val="58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15000" y="4648200"/>
            <a:ext cx="838200" cy="838200"/>
          </a:xfrm>
          <a:prstGeom prst="ellipse">
            <a:avLst/>
          </a:prstGeom>
          <a:solidFill>
            <a:srgbClr val="00100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4648200"/>
            <a:ext cx="838200" cy="838200"/>
          </a:xfrm>
          <a:prstGeom prst="ellipse">
            <a:avLst/>
          </a:prstGeom>
          <a:solidFill>
            <a:srgbClr val="58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955268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	Left Well: Cdkn2a				   Right Well: Cdk4</a:t>
            </a:r>
            <a:endParaRPr lang="en-US" sz="3200" b="1" dirty="0">
              <a:solidFill>
                <a:srgbClr val="FF66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15000" y="2133600"/>
            <a:ext cx="838200" cy="838200"/>
          </a:xfrm>
          <a:prstGeom prst="ellipse">
            <a:avLst/>
          </a:prstGeom>
          <a:solidFill>
            <a:srgbClr val="00090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4648200"/>
            <a:ext cx="838200" cy="838200"/>
          </a:xfrm>
          <a:prstGeom prst="ellipse">
            <a:avLst/>
          </a:prstGeom>
          <a:solidFill>
            <a:srgbClr val="00090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Metastasis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178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17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Metastasis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178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17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267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LEAST METASTASIS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Metastasis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178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17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296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MOST METASTASIS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267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LEAST METASTASIS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Expected Metastasis Results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21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1) Cdkn2a +/+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2) Cdkn2a -/- (CKO)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61789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3) Cdkn2a +/+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&amp; Cdk4 Inhibitor III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17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4) Cdkn2a -/- (CKO)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&amp; Cdk4 Inhibitor III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296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MOST METASTASIS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2679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LEAST METASTASIS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1336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MODERATE METASTASIS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029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MODERATE METASTASIS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Conclusion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CDK4 Inhibitor III could be used as an </a:t>
            </a:r>
            <a:r>
              <a:rPr lang="en-US" dirty="0" err="1" smtClean="0">
                <a:solidFill>
                  <a:srgbClr val="FFFFFF"/>
                </a:solidFill>
              </a:rPr>
              <a:t>antimelanoma</a:t>
            </a:r>
            <a:r>
              <a:rPr lang="en-US" dirty="0" smtClean="0">
                <a:solidFill>
                  <a:srgbClr val="FFFFFF"/>
                </a:solidFill>
              </a:rPr>
              <a:t> drug by mimicking the tumor suppressor function of CDKN2A in patients with CDKN2A loss of function mutations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Future Directions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Test other modes of drug administration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FF"/>
                </a:solidFill>
              </a:rPr>
              <a:t>Topical cream </a:t>
            </a:r>
            <a:r>
              <a:rPr lang="en-US" sz="2800" dirty="0" err="1" smtClean="0">
                <a:solidFill>
                  <a:srgbClr val="FFFFFF"/>
                </a:solidFill>
              </a:rPr>
              <a:t>vs</a:t>
            </a:r>
            <a:r>
              <a:rPr lang="en-US" sz="2800" dirty="0" smtClean="0">
                <a:solidFill>
                  <a:srgbClr val="FFFFFF"/>
                </a:solidFill>
              </a:rPr>
              <a:t> Intravenous solution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FF"/>
                </a:solidFill>
              </a:rPr>
              <a:t>Different dosages/times of administration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Study other proteins in interaction network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FF"/>
                </a:solidFill>
              </a:rPr>
              <a:t>Look for other tumor suppressors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Study effects of UV exposure on CDKN2A</a:t>
            </a: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FF"/>
                </a:solidFill>
              </a:rPr>
              <a:t>How does SPF affect this interaction?</a:t>
            </a: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Look for compounds in other mutated melanoma pathways</a:t>
            </a: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1470025"/>
          </a:xfrm>
        </p:spPr>
        <p:txBody>
          <a:bodyPr/>
          <a:lstStyle/>
          <a:p>
            <a:r>
              <a:rPr lang="en-US" sz="5400" b="1" dirty="0" smtClean="0"/>
              <a:t>Questions?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63246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http://www.liuding.com/blog/uploaded_images/fig8-794407.jpg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06562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CDKN2A 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Cyclin</a:t>
            </a:r>
            <a:r>
              <a:rPr lang="en-US" b="1" dirty="0" smtClean="0">
                <a:solidFill>
                  <a:srgbClr val="FF6600"/>
                </a:solidFill>
              </a:rPr>
              <a:t>-dependent </a:t>
            </a:r>
            <a:r>
              <a:rPr lang="en-US" b="1" dirty="0" err="1" smtClean="0">
                <a:solidFill>
                  <a:srgbClr val="FF6600"/>
                </a:solidFill>
              </a:rPr>
              <a:t>kinase</a:t>
            </a:r>
            <a:r>
              <a:rPr lang="en-US" b="1" dirty="0" smtClean="0">
                <a:solidFill>
                  <a:srgbClr val="FF6600"/>
                </a:solidFill>
              </a:rPr>
              <a:t> inhibitor 2A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657600" cy="2971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Inhibits CDK4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Tumor Suppressor</a:t>
            </a:r>
          </a:p>
          <a:p>
            <a:pPr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&gt;30 </a:t>
            </a:r>
            <a:r>
              <a:rPr lang="en-US" dirty="0" err="1" smtClean="0">
                <a:solidFill>
                  <a:srgbClr val="FFFFFF"/>
                </a:solidFill>
              </a:rPr>
              <a:t>germline</a:t>
            </a:r>
            <a:r>
              <a:rPr lang="en-US" dirty="0" smtClean="0">
                <a:solidFill>
                  <a:srgbClr val="FFFFFF"/>
                </a:solidFill>
              </a:rPr>
              <a:t> mutations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9.2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19400" y="1946292"/>
            <a:ext cx="6324600" cy="3463908"/>
          </a:xfrm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http://en.wikipedia.org/wiki/File:Protein_CDKN2A_PDB_1a5e.png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CDKN2A Domains – </a:t>
            </a:r>
            <a:r>
              <a:rPr lang="en-US" b="1" dirty="0" err="1" smtClean="0">
                <a:solidFill>
                  <a:srgbClr val="FF6600"/>
                </a:solidFill>
              </a:rPr>
              <a:t>Ankyrin</a:t>
            </a:r>
            <a:r>
              <a:rPr lang="en-US" b="1" dirty="0" smtClean="0">
                <a:solidFill>
                  <a:srgbClr val="FF6600"/>
                </a:solidFill>
              </a:rPr>
              <a:t> repeats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Pfam domai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074098"/>
            <a:ext cx="4622118" cy="1583502"/>
          </a:xfrm>
        </p:spPr>
      </p:pic>
      <p:pic>
        <p:nvPicPr>
          <p:cNvPr id="6" name="Content Placeholder 5" descr="SMART domai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3297" y="1131628"/>
            <a:ext cx="3327303" cy="2754572"/>
          </a:xfr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462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4A452A"/>
                </a:solidFill>
              </a:rPr>
              <a:t>Pfam</a:t>
            </a:r>
            <a:endParaRPr lang="en-US" sz="2800" dirty="0">
              <a:solidFill>
                <a:srgbClr val="4A452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3297" y="3810754"/>
            <a:ext cx="3327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SMART</a:t>
            </a:r>
            <a:endParaRPr lang="en-US" sz="2800" dirty="0">
              <a:solidFill>
                <a:srgbClr val="4A452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Found in </a:t>
            </a:r>
            <a:r>
              <a:rPr lang="en-US" sz="2800" dirty="0" err="1" smtClean="0">
                <a:solidFill>
                  <a:srgbClr val="4A452A"/>
                </a:solidFill>
              </a:rPr>
              <a:t>archaea</a:t>
            </a:r>
            <a:r>
              <a:rPr lang="en-US" sz="2800" dirty="0" smtClean="0">
                <a:solidFill>
                  <a:srgbClr val="4A452A"/>
                </a:solidFill>
              </a:rPr>
              <a:t>, bacteria, </a:t>
            </a:r>
            <a:r>
              <a:rPr lang="en-US" sz="2800" dirty="0" err="1" smtClean="0">
                <a:solidFill>
                  <a:srgbClr val="4A452A"/>
                </a:solidFill>
              </a:rPr>
              <a:t>eukarya</a:t>
            </a:r>
            <a:r>
              <a:rPr lang="en-US" sz="2800" dirty="0" smtClean="0">
                <a:solidFill>
                  <a:srgbClr val="4A452A"/>
                </a:solidFill>
              </a:rPr>
              <a:t>, and </a:t>
            </a:r>
            <a:r>
              <a:rPr lang="en-US" sz="2800" dirty="0" err="1" smtClean="0">
                <a:solidFill>
                  <a:srgbClr val="4A452A"/>
                </a:solidFill>
              </a:rPr>
              <a:t>poxvirues</a:t>
            </a:r>
            <a:endParaRPr lang="en-US" sz="2800" dirty="0" smtClean="0">
              <a:solidFill>
                <a:srgbClr val="4A452A"/>
              </a:solidFill>
            </a:endParaRPr>
          </a:p>
          <a:p>
            <a:pPr algn="ctr"/>
            <a:r>
              <a:rPr lang="en-US" sz="2800" dirty="0" smtClean="0">
                <a:solidFill>
                  <a:srgbClr val="4A452A"/>
                </a:solidFill>
              </a:rPr>
              <a:t>In other proteins associated with human disease</a:t>
            </a:r>
            <a:endParaRPr lang="en-US" sz="2800" dirty="0">
              <a:solidFill>
                <a:srgbClr val="4A452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A452A"/>
                </a:solidFill>
                <a:hlinkClick r:id="rId4"/>
              </a:rPr>
              <a:t>http://smart.embl-heidelberg.de/</a:t>
            </a:r>
            <a:endParaRPr lang="en-US" sz="1200" dirty="0" smtClean="0">
              <a:solidFill>
                <a:srgbClr val="4A452A"/>
              </a:solidFill>
            </a:endParaRPr>
          </a:p>
          <a:p>
            <a:r>
              <a:rPr lang="en-US" sz="1200" dirty="0" smtClean="0">
                <a:solidFill>
                  <a:srgbClr val="4A452A"/>
                </a:solidFill>
                <a:hlinkClick r:id="rId5"/>
              </a:rPr>
              <a:t>http://pfam.sanger.ac.uk/</a:t>
            </a:r>
            <a:endParaRPr lang="en-US" sz="1200" dirty="0" smtClean="0">
              <a:solidFill>
                <a:srgbClr val="4A452A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CDKN2A Gene Ontology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4953000"/>
          </a:xfrm>
        </p:spPr>
        <p:txBody>
          <a:bodyPr/>
          <a:lstStyle/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Biological Processes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cell cycle arrest				- cell cycle checkpoint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induction of apoptosis		- negative regulation of cell growth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Cellular Components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	- nucleus						- cytoplasm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Molecular Functions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6600"/>
                </a:solidFill>
              </a:rPr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-</a:t>
            </a:r>
            <a:r>
              <a:rPr lang="en-US" sz="2600" b="1" dirty="0" smtClean="0">
                <a:solidFill>
                  <a:srgbClr val="FF6600"/>
                </a:solidFill>
              </a:rPr>
              <a:t> </a:t>
            </a:r>
            <a:r>
              <a:rPr lang="en-US" sz="2600" dirty="0" err="1" smtClean="0">
                <a:solidFill>
                  <a:srgbClr val="FFFFFF"/>
                </a:solidFill>
              </a:rPr>
              <a:t>cyclin</a:t>
            </a:r>
            <a:r>
              <a:rPr lang="en-US" sz="2600" dirty="0" smtClean="0">
                <a:solidFill>
                  <a:srgbClr val="FFFFFF"/>
                </a:solidFill>
              </a:rPr>
              <a:t>-dependent </a:t>
            </a:r>
            <a:r>
              <a:rPr lang="en-US" sz="2600" dirty="0" err="1" smtClean="0">
                <a:solidFill>
                  <a:srgbClr val="FFFFFF"/>
                </a:solidFill>
              </a:rPr>
              <a:t>kinase</a:t>
            </a:r>
            <a:r>
              <a:rPr lang="en-US" sz="2600" dirty="0" smtClean="0">
                <a:solidFill>
                  <a:srgbClr val="FFFFFF"/>
                </a:solidFill>
              </a:rPr>
              <a:t> inhibitor 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FFFF"/>
                </a:solidFill>
              </a:rPr>
              <a:t>	</a:t>
            </a:r>
            <a:r>
              <a:rPr lang="en-US" sz="2600" dirty="0" smtClean="0">
                <a:solidFill>
                  <a:srgbClr val="FFFFFF"/>
                </a:solidFill>
              </a:rPr>
              <a:t>- protein </a:t>
            </a:r>
            <a:r>
              <a:rPr lang="en-US" sz="2600" dirty="0" err="1" smtClean="0">
                <a:solidFill>
                  <a:srgbClr val="FFFFFF"/>
                </a:solidFill>
              </a:rPr>
              <a:t>kinase</a:t>
            </a:r>
            <a:r>
              <a:rPr lang="en-US" sz="2600" dirty="0" smtClean="0">
                <a:solidFill>
                  <a:srgbClr val="FFFFFF"/>
                </a:solidFill>
              </a:rPr>
              <a:t> binding</a:t>
            </a:r>
            <a:endParaRPr lang="en-US" sz="26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52401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FFFF"/>
                </a:solidFill>
              </a:rPr>
              <a:t>http://amigo.geneontology.org/cgi-bin/amigo/go.cgi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CDKN2A Protein Phylogeny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ClustalW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42031"/>
            <a:ext cx="7239000" cy="5533541"/>
          </a:xfrm>
        </p:spPr>
      </p:pic>
      <p:sp>
        <p:nvSpPr>
          <p:cNvPr id="5" name="TextBox 4"/>
          <p:cNvSpPr txBox="1"/>
          <p:nvPr/>
        </p:nvSpPr>
        <p:spPr>
          <a:xfrm>
            <a:off x="457200" y="6504801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http://www.ebi.ac.uk/Tools/msa/clustalw2/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6600"/>
                </a:solidFill>
              </a:rPr>
              <a:t>Human CDKN2A Interaction Network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huma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382195"/>
            <a:ext cx="5943600" cy="4942405"/>
          </a:xfrm>
        </p:spPr>
      </p:pic>
      <p:sp>
        <p:nvSpPr>
          <p:cNvPr id="10" name="TextBox 9"/>
          <p:cNvSpPr txBox="1"/>
          <p:nvPr/>
        </p:nvSpPr>
        <p:spPr>
          <a:xfrm>
            <a:off x="152400" y="637299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http://string-</a:t>
            </a:r>
            <a:r>
              <a:rPr lang="en-US" sz="1200" dirty="0" err="1" smtClean="0"/>
              <a:t>db.org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1884</Words>
  <Application>Microsoft Macintosh PowerPoint</Application>
  <PresentationFormat>On-screen Show (4:3)</PresentationFormat>
  <Paragraphs>332</Paragraphs>
  <Slides>47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Malignant Melanoma  and CDKN2A</vt:lpstr>
      <vt:lpstr>Melanoma</vt:lpstr>
      <vt:lpstr>Dangers of Melanoma</vt:lpstr>
      <vt:lpstr>Metastasis</vt:lpstr>
      <vt:lpstr>CDKN2A   Cyclin-dependent kinase inhibitor 2A</vt:lpstr>
      <vt:lpstr>CDKN2A Domains – Ankyrin repeats</vt:lpstr>
      <vt:lpstr>CDKN2A Gene Ontology</vt:lpstr>
      <vt:lpstr>CDKN2A Protein Phylogeny</vt:lpstr>
      <vt:lpstr>Human CDKN2A Interaction Network</vt:lpstr>
      <vt:lpstr>Human CDKN2A Interaction Network</vt:lpstr>
      <vt:lpstr>Human CDKN2A Interaction Network</vt:lpstr>
      <vt:lpstr>Human CDK4 Interaction Network</vt:lpstr>
      <vt:lpstr>CDK4 Domains – Protein Kinase</vt:lpstr>
      <vt:lpstr>CDK4 Gene Ontology</vt:lpstr>
      <vt:lpstr>Model of CDKN2A and CDK4</vt:lpstr>
      <vt:lpstr>Model of CDKN2A and CDK4</vt:lpstr>
      <vt:lpstr>Model of CDKN2A and CDK4</vt:lpstr>
      <vt:lpstr>Model of CDKN2A and CDK4</vt:lpstr>
      <vt:lpstr>Model of CDKN2A and CDK4</vt:lpstr>
      <vt:lpstr>Model of CDKN2A and CDK4</vt:lpstr>
      <vt:lpstr>Question</vt:lpstr>
      <vt:lpstr>Question</vt:lpstr>
      <vt:lpstr>Experiment – Identify Compound</vt:lpstr>
      <vt:lpstr>Results  – Identify Compound</vt:lpstr>
      <vt:lpstr>Results – Identify Compound</vt:lpstr>
      <vt:lpstr>Question</vt:lpstr>
      <vt:lpstr>Why choose a mouse?</vt:lpstr>
      <vt:lpstr>Why choose a mouse?</vt:lpstr>
      <vt:lpstr>Why choose a mouse?</vt:lpstr>
      <vt:lpstr>Experiment – Treatment Groups</vt:lpstr>
      <vt:lpstr>Experiment – Treatment Groups</vt:lpstr>
      <vt:lpstr>Experiment – Treatment Groups</vt:lpstr>
      <vt:lpstr>Experiment – Treatment Groups</vt:lpstr>
      <vt:lpstr>Experiment – Graft Human Melanoma</vt:lpstr>
      <vt:lpstr>Data Collection</vt:lpstr>
      <vt:lpstr>Expected Microarray Results</vt:lpstr>
      <vt:lpstr>Expected Microarray Results</vt:lpstr>
      <vt:lpstr>Expected Microarray Results</vt:lpstr>
      <vt:lpstr>Expected Microarray Results</vt:lpstr>
      <vt:lpstr>Expected Microarray Results</vt:lpstr>
      <vt:lpstr>Expected Metastasis Results</vt:lpstr>
      <vt:lpstr>Expected Metastasis Results</vt:lpstr>
      <vt:lpstr>Expected Metastasis Results</vt:lpstr>
      <vt:lpstr>Expected Metastasis Results</vt:lpstr>
      <vt:lpstr>Conclusion</vt:lpstr>
      <vt:lpstr>Future Directions</vt:lpstr>
      <vt:lpstr>Questions?</vt:lpstr>
    </vt:vector>
  </TitlesOfParts>
  <Company>UW Madison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Melanoma  and CDKN2A</dc:title>
  <dc:creator>Kathleen Coffin</dc:creator>
  <cp:lastModifiedBy>Kathleen Coffin</cp:lastModifiedBy>
  <cp:revision>123</cp:revision>
  <cp:lastPrinted>2012-05-02T17:58:07Z</cp:lastPrinted>
  <dcterms:created xsi:type="dcterms:W3CDTF">2012-05-10T17:17:43Z</dcterms:created>
  <dcterms:modified xsi:type="dcterms:W3CDTF">2012-05-10T19:36:23Z</dcterms:modified>
</cp:coreProperties>
</file>